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601200" cy="12801600" type="A3"/>
  <p:notesSz cx="6807200" cy="9939338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F7E"/>
    <a:srgbClr val="26AC9C"/>
    <a:srgbClr val="2AC0AE"/>
    <a:srgbClr val="3CA2BE"/>
    <a:srgbClr val="D9B109"/>
    <a:srgbClr val="EEAB04"/>
    <a:srgbClr val="D09E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266" y="319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7CB3-DDB0-45C6-82F7-48AA24B757D8}" type="datetimeFigureOut">
              <a:rPr lang="en-AU" smtClean="0"/>
              <a:t>22/10/2014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7736-7AA7-4F04-8948-3A2949BB87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718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7CB3-DDB0-45C6-82F7-48AA24B757D8}" type="datetimeFigureOut">
              <a:rPr lang="en-AU" smtClean="0"/>
              <a:t>22/10/2014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7736-7AA7-4F04-8948-3A2949BB87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70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7CB3-DDB0-45C6-82F7-48AA24B757D8}" type="datetimeFigureOut">
              <a:rPr lang="en-AU" smtClean="0"/>
              <a:t>22/10/2014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7736-7AA7-4F04-8948-3A2949BB87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654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7CB3-DDB0-45C6-82F7-48AA24B757D8}" type="datetimeFigureOut">
              <a:rPr lang="en-AU" smtClean="0"/>
              <a:t>22/10/2014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7736-7AA7-4F04-8948-3A2949BB87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124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7CB3-DDB0-45C6-82F7-48AA24B757D8}" type="datetimeFigureOut">
              <a:rPr lang="en-AU" smtClean="0"/>
              <a:t>22/10/2014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7736-7AA7-4F04-8948-3A2949BB87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529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7CB3-DDB0-45C6-82F7-48AA24B757D8}" type="datetimeFigureOut">
              <a:rPr lang="en-AU" smtClean="0"/>
              <a:t>22/10/2014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7736-7AA7-4F04-8948-3A2949BB87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953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7CB3-DDB0-45C6-82F7-48AA24B757D8}" type="datetimeFigureOut">
              <a:rPr lang="en-AU" smtClean="0"/>
              <a:t>22/10/2014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7736-7AA7-4F04-8948-3A2949BB87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292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7CB3-DDB0-45C6-82F7-48AA24B757D8}" type="datetimeFigureOut">
              <a:rPr lang="en-AU" smtClean="0"/>
              <a:t>22/10/2014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7736-7AA7-4F04-8948-3A2949BB87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384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7CB3-DDB0-45C6-82F7-48AA24B757D8}" type="datetimeFigureOut">
              <a:rPr lang="en-AU" smtClean="0"/>
              <a:t>22/10/2014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7736-7AA7-4F04-8948-3A2949BB87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45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7CB3-DDB0-45C6-82F7-48AA24B757D8}" type="datetimeFigureOut">
              <a:rPr lang="en-AU" smtClean="0"/>
              <a:t>22/10/2014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7736-7AA7-4F04-8948-3A2949BB87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88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7CB3-DDB0-45C6-82F7-48AA24B757D8}" type="datetimeFigureOut">
              <a:rPr lang="en-AU" smtClean="0"/>
              <a:t>22/10/2014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A7736-7AA7-4F04-8948-3A2949BB87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0517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57CB3-DDB0-45C6-82F7-48AA24B757D8}" type="datetimeFigureOut">
              <a:rPr lang="en-AU" smtClean="0"/>
              <a:t>22/10/2014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A7736-7AA7-4F04-8948-3A2949BB87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332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816" y="31715"/>
            <a:ext cx="2808312" cy="960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24"/>
          <a:stretch/>
        </p:blipFill>
        <p:spPr bwMode="auto">
          <a:xfrm rot="16200000">
            <a:off x="3555320" y="-1414087"/>
            <a:ext cx="2418558" cy="9289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912"/>
            <a:ext cx="9601200" cy="12801600"/>
          </a:xfrm>
          <a:prstGeom prst="rect">
            <a:avLst/>
          </a:prstGeom>
          <a:noFill/>
          <a:ln w="190500">
            <a:solidFill>
              <a:schemeClr val="tx2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120080" y="140167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b="1" dirty="0" smtClean="0">
                <a:solidFill>
                  <a:schemeClr val="tx2">
                    <a:lumMod val="75000"/>
                  </a:schemeClr>
                </a:solidFill>
                <a:latin typeface="Impact" panose="020B0806030902050204" pitchFamily="34" charset="0"/>
              </a:rPr>
              <a:t>THE</a:t>
            </a:r>
            <a:r>
              <a:rPr lang="en-AU" sz="4800" b="1" dirty="0">
                <a:latin typeface="Impact" panose="020B0806030902050204" pitchFamily="34" charset="0"/>
              </a:rPr>
              <a:t> </a:t>
            </a:r>
            <a:r>
              <a:rPr lang="en-AU" sz="4800" b="1" dirty="0" smtClean="0">
                <a:solidFill>
                  <a:srgbClr val="26AC9C"/>
                </a:solidFill>
                <a:latin typeface="Impact" panose="020B0806030902050204" pitchFamily="34" charset="0"/>
              </a:rPr>
              <a:t>REINVENTION JOURNEY</a:t>
            </a:r>
          </a:p>
          <a:p>
            <a:r>
              <a:rPr lang="en-AU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Dotum" panose="020B0600000101010101" pitchFamily="34" charset="-127"/>
                <a:cs typeface="Arial" panose="020B0604020202020204" pitchFamily="34" charset="0"/>
              </a:rPr>
              <a:t>HOW DATA IS LEADING THE WAY</a:t>
            </a:r>
            <a:endParaRPr lang="en-AU" sz="2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Dotu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080" y="1288232"/>
            <a:ext cx="925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7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en-A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self-help </a:t>
            </a:r>
            <a:r>
              <a:rPr lang="en-A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online services and easy payment </a:t>
            </a:r>
            <a:r>
              <a:rPr lang="en-A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solutions. By using </a:t>
            </a:r>
            <a:r>
              <a:rPr lang="en-A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in smarter </a:t>
            </a:r>
            <a:r>
              <a:rPr lang="en-A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ways, </a:t>
            </a:r>
            <a:r>
              <a:rPr lang="en-A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advancing our analytics capability to optimise our case selection and debt collection.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1262" y="9065096"/>
            <a:ext cx="3497210" cy="30777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DATA ANALYTICS PROCESS</a:t>
            </a:r>
            <a:endParaRPr lang="en-A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1262" y="1792288"/>
            <a:ext cx="9297362" cy="30777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 GOALS AND STRATEGIC INTENT</a:t>
            </a:r>
            <a:endParaRPr lang="en-A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29983" y="2267107"/>
            <a:ext cx="3274473" cy="2137214"/>
            <a:chOff x="929238" y="2269352"/>
            <a:chExt cx="3076597" cy="2023533"/>
          </a:xfrm>
        </p:grpSpPr>
        <p:sp>
          <p:nvSpPr>
            <p:cNvPr id="22" name="Freeform 21"/>
            <p:cNvSpPr/>
            <p:nvPr/>
          </p:nvSpPr>
          <p:spPr bwMode="auto">
            <a:xfrm>
              <a:off x="1972406" y="2269352"/>
              <a:ext cx="990263" cy="1126147"/>
            </a:xfrm>
            <a:custGeom>
              <a:avLst/>
              <a:gdLst>
                <a:gd name="connsiteX0" fmla="*/ 923925 w 1851025"/>
                <a:gd name="connsiteY0" fmla="*/ 0 h 2105025"/>
                <a:gd name="connsiteX1" fmla="*/ 1851025 w 1851025"/>
                <a:gd name="connsiteY1" fmla="*/ 527050 h 2105025"/>
                <a:gd name="connsiteX2" fmla="*/ 1851025 w 1851025"/>
                <a:gd name="connsiteY2" fmla="*/ 1577975 h 2105025"/>
                <a:gd name="connsiteX3" fmla="*/ 927100 w 1851025"/>
                <a:gd name="connsiteY3" fmla="*/ 2105025 h 2105025"/>
                <a:gd name="connsiteX4" fmla="*/ 0 w 1851025"/>
                <a:gd name="connsiteY4" fmla="*/ 1581150 h 2105025"/>
                <a:gd name="connsiteX5" fmla="*/ 0 w 1851025"/>
                <a:gd name="connsiteY5" fmla="*/ 530225 h 2105025"/>
                <a:gd name="connsiteX6" fmla="*/ 923925 w 1851025"/>
                <a:gd name="connsiteY6" fmla="*/ 0 h 210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1025" h="2105025">
                  <a:moveTo>
                    <a:pt x="923925" y="0"/>
                  </a:moveTo>
                  <a:lnTo>
                    <a:pt x="1851025" y="527050"/>
                  </a:lnTo>
                  <a:lnTo>
                    <a:pt x="1851025" y="1577975"/>
                  </a:lnTo>
                  <a:lnTo>
                    <a:pt x="927100" y="2105025"/>
                  </a:lnTo>
                  <a:lnTo>
                    <a:pt x="0" y="1581150"/>
                  </a:lnTo>
                  <a:lnTo>
                    <a:pt x="0" y="530225"/>
                  </a:lnTo>
                  <a:lnTo>
                    <a:pt x="923925" y="0"/>
                  </a:lnTo>
                  <a:close/>
                </a:path>
              </a:pathLst>
            </a:custGeom>
            <a:solidFill>
              <a:srgbClr val="266F7E"/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2795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GOALS</a:t>
              </a: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2497245" y="3166738"/>
              <a:ext cx="990263" cy="1126147"/>
            </a:xfrm>
            <a:custGeom>
              <a:avLst/>
              <a:gdLst>
                <a:gd name="connsiteX0" fmla="*/ 923925 w 1851025"/>
                <a:gd name="connsiteY0" fmla="*/ 0 h 2105025"/>
                <a:gd name="connsiteX1" fmla="*/ 1851025 w 1851025"/>
                <a:gd name="connsiteY1" fmla="*/ 527050 h 2105025"/>
                <a:gd name="connsiteX2" fmla="*/ 1851025 w 1851025"/>
                <a:gd name="connsiteY2" fmla="*/ 1577975 h 2105025"/>
                <a:gd name="connsiteX3" fmla="*/ 927100 w 1851025"/>
                <a:gd name="connsiteY3" fmla="*/ 2105025 h 2105025"/>
                <a:gd name="connsiteX4" fmla="*/ 0 w 1851025"/>
                <a:gd name="connsiteY4" fmla="*/ 1581150 h 2105025"/>
                <a:gd name="connsiteX5" fmla="*/ 0 w 1851025"/>
                <a:gd name="connsiteY5" fmla="*/ 530225 h 2105025"/>
                <a:gd name="connsiteX6" fmla="*/ 923925 w 1851025"/>
                <a:gd name="connsiteY6" fmla="*/ 0 h 210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1025" h="2105025">
                  <a:moveTo>
                    <a:pt x="923925" y="0"/>
                  </a:moveTo>
                  <a:lnTo>
                    <a:pt x="1851025" y="527050"/>
                  </a:lnTo>
                  <a:lnTo>
                    <a:pt x="1851025" y="1577975"/>
                  </a:lnTo>
                  <a:lnTo>
                    <a:pt x="927100" y="2105025"/>
                  </a:lnTo>
                  <a:lnTo>
                    <a:pt x="0" y="1581150"/>
                  </a:lnTo>
                  <a:lnTo>
                    <a:pt x="0" y="530225"/>
                  </a:lnTo>
                  <a:lnTo>
                    <a:pt x="923925" y="0"/>
                  </a:lnTo>
                  <a:close/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279525"/>
              <a:r>
                <a:rPr lang="en-AU" sz="1050" dirty="0" smtClean="0">
                  <a:solidFill>
                    <a:schemeClr val="accent1">
                      <a:lumMod val="2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Purposeful and respectful relationships</a:t>
              </a:r>
              <a:endParaRPr lang="en-AU" sz="105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1454687" y="3166738"/>
              <a:ext cx="990263" cy="1126147"/>
            </a:xfrm>
            <a:custGeom>
              <a:avLst/>
              <a:gdLst>
                <a:gd name="connsiteX0" fmla="*/ 923925 w 1851025"/>
                <a:gd name="connsiteY0" fmla="*/ 0 h 2105025"/>
                <a:gd name="connsiteX1" fmla="*/ 1851025 w 1851025"/>
                <a:gd name="connsiteY1" fmla="*/ 527050 h 2105025"/>
                <a:gd name="connsiteX2" fmla="*/ 1851025 w 1851025"/>
                <a:gd name="connsiteY2" fmla="*/ 1577975 h 2105025"/>
                <a:gd name="connsiteX3" fmla="*/ 927100 w 1851025"/>
                <a:gd name="connsiteY3" fmla="*/ 2105025 h 2105025"/>
                <a:gd name="connsiteX4" fmla="*/ 0 w 1851025"/>
                <a:gd name="connsiteY4" fmla="*/ 1581150 h 2105025"/>
                <a:gd name="connsiteX5" fmla="*/ 0 w 1851025"/>
                <a:gd name="connsiteY5" fmla="*/ 530225 h 2105025"/>
                <a:gd name="connsiteX6" fmla="*/ 923925 w 1851025"/>
                <a:gd name="connsiteY6" fmla="*/ 0 h 210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1025" h="2105025">
                  <a:moveTo>
                    <a:pt x="923925" y="0"/>
                  </a:moveTo>
                  <a:lnTo>
                    <a:pt x="1851025" y="527050"/>
                  </a:lnTo>
                  <a:lnTo>
                    <a:pt x="1851025" y="1577975"/>
                  </a:lnTo>
                  <a:lnTo>
                    <a:pt x="927100" y="2105025"/>
                  </a:lnTo>
                  <a:lnTo>
                    <a:pt x="0" y="1581150"/>
                  </a:lnTo>
                  <a:lnTo>
                    <a:pt x="0" y="530225"/>
                  </a:lnTo>
                  <a:lnTo>
                    <a:pt x="923925" y="0"/>
                  </a:lnTo>
                  <a:close/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279525"/>
              <a:r>
                <a:rPr lang="en-AU" sz="1050" dirty="0" smtClean="0">
                  <a:solidFill>
                    <a:schemeClr val="accent1">
                      <a:lumMod val="2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Contemporary and tailored service</a:t>
              </a:r>
              <a:endParaRPr lang="en-AU" sz="105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929238" y="2269352"/>
              <a:ext cx="990263" cy="1126147"/>
            </a:xfrm>
            <a:custGeom>
              <a:avLst/>
              <a:gdLst>
                <a:gd name="connsiteX0" fmla="*/ 923925 w 1851025"/>
                <a:gd name="connsiteY0" fmla="*/ 0 h 2105025"/>
                <a:gd name="connsiteX1" fmla="*/ 1851025 w 1851025"/>
                <a:gd name="connsiteY1" fmla="*/ 527050 h 2105025"/>
                <a:gd name="connsiteX2" fmla="*/ 1851025 w 1851025"/>
                <a:gd name="connsiteY2" fmla="*/ 1577975 h 2105025"/>
                <a:gd name="connsiteX3" fmla="*/ 927100 w 1851025"/>
                <a:gd name="connsiteY3" fmla="*/ 2105025 h 2105025"/>
                <a:gd name="connsiteX4" fmla="*/ 0 w 1851025"/>
                <a:gd name="connsiteY4" fmla="*/ 1581150 h 2105025"/>
                <a:gd name="connsiteX5" fmla="*/ 0 w 1851025"/>
                <a:gd name="connsiteY5" fmla="*/ 530225 h 2105025"/>
                <a:gd name="connsiteX6" fmla="*/ 923925 w 1851025"/>
                <a:gd name="connsiteY6" fmla="*/ 0 h 210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1025" h="2105025">
                  <a:moveTo>
                    <a:pt x="923925" y="0"/>
                  </a:moveTo>
                  <a:lnTo>
                    <a:pt x="1851025" y="527050"/>
                  </a:lnTo>
                  <a:lnTo>
                    <a:pt x="1851025" y="1577975"/>
                  </a:lnTo>
                  <a:lnTo>
                    <a:pt x="927100" y="2105025"/>
                  </a:lnTo>
                  <a:lnTo>
                    <a:pt x="0" y="1581150"/>
                  </a:lnTo>
                  <a:lnTo>
                    <a:pt x="0" y="530225"/>
                  </a:lnTo>
                  <a:lnTo>
                    <a:pt x="923925" y="0"/>
                  </a:lnTo>
                  <a:close/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279525"/>
              <a:r>
                <a:rPr lang="en-AU" sz="1050" dirty="0" smtClean="0">
                  <a:solidFill>
                    <a:schemeClr val="accent1">
                      <a:lumMod val="2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Willing and easy participation</a:t>
              </a:r>
              <a:endParaRPr lang="en-AU" sz="105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3015572" y="2269352"/>
              <a:ext cx="990263" cy="1126147"/>
            </a:xfrm>
            <a:custGeom>
              <a:avLst/>
              <a:gdLst>
                <a:gd name="connsiteX0" fmla="*/ 923925 w 1851025"/>
                <a:gd name="connsiteY0" fmla="*/ 0 h 2105025"/>
                <a:gd name="connsiteX1" fmla="*/ 1851025 w 1851025"/>
                <a:gd name="connsiteY1" fmla="*/ 527050 h 2105025"/>
                <a:gd name="connsiteX2" fmla="*/ 1851025 w 1851025"/>
                <a:gd name="connsiteY2" fmla="*/ 1577975 h 2105025"/>
                <a:gd name="connsiteX3" fmla="*/ 927100 w 1851025"/>
                <a:gd name="connsiteY3" fmla="*/ 2105025 h 2105025"/>
                <a:gd name="connsiteX4" fmla="*/ 0 w 1851025"/>
                <a:gd name="connsiteY4" fmla="*/ 1581150 h 2105025"/>
                <a:gd name="connsiteX5" fmla="*/ 0 w 1851025"/>
                <a:gd name="connsiteY5" fmla="*/ 530225 h 2105025"/>
                <a:gd name="connsiteX6" fmla="*/ 923925 w 1851025"/>
                <a:gd name="connsiteY6" fmla="*/ 0 h 210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1025" h="2105025">
                  <a:moveTo>
                    <a:pt x="923925" y="0"/>
                  </a:moveTo>
                  <a:lnTo>
                    <a:pt x="1851025" y="527050"/>
                  </a:lnTo>
                  <a:lnTo>
                    <a:pt x="1851025" y="1577975"/>
                  </a:lnTo>
                  <a:lnTo>
                    <a:pt x="927100" y="2105025"/>
                  </a:lnTo>
                  <a:lnTo>
                    <a:pt x="0" y="1581150"/>
                  </a:lnTo>
                  <a:lnTo>
                    <a:pt x="0" y="530225"/>
                  </a:lnTo>
                  <a:lnTo>
                    <a:pt x="923925" y="0"/>
                  </a:lnTo>
                  <a:close/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1279525"/>
              <a:r>
                <a:rPr lang="en-AU" sz="1050" dirty="0" smtClean="0">
                  <a:solidFill>
                    <a:schemeClr val="accent1">
                      <a:lumMod val="2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Professional and productive organisation</a:t>
              </a:r>
              <a:endParaRPr lang="en-AU" sz="1050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3549392" y="2168005"/>
            <a:ext cx="57877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1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AU" sz="1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in a smarter </a:t>
            </a:r>
            <a:r>
              <a:rPr lang="en-AU" sz="1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ways </a:t>
            </a:r>
            <a:r>
              <a:rPr lang="en-AU" sz="1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improve decisions, services and compliance </a:t>
            </a:r>
            <a:endParaRPr lang="en-AU" sz="12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Sharing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intelligence and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data with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tax agencies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worldwide to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voluntary compliance and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identifying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and investigating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tax evasion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extending our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data matching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and our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pre-filling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better-targeted services based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on an understanding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taxpayers’ needs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and behaviours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Establishing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a holistic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view of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taxpayer risk to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our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service </a:t>
            </a:r>
            <a:endParaRPr lang="en-A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Supporting our transformation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to a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enterprise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while ensuring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integrity 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and availability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of production 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Enhancing our data mining and analytics capabilities to enable the real time identification of potential risk and appropriate </a:t>
            </a:r>
            <a:r>
              <a:rPr lang="en-A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responses</a:t>
            </a:r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80199" y="9065096"/>
            <a:ext cx="5661478" cy="30777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DEBT APPLICATION</a:t>
            </a:r>
            <a:endParaRPr lang="en-A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3704745" y="9065096"/>
            <a:ext cx="19182" cy="3600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615" y="9425135"/>
            <a:ext cx="5481489" cy="3196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28" y="9448204"/>
            <a:ext cx="2664296" cy="31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268717" y="4519513"/>
            <a:ext cx="9068387" cy="4401567"/>
            <a:chOff x="83769" y="1315244"/>
            <a:chExt cx="9068387" cy="4401567"/>
          </a:xfrm>
        </p:grpSpPr>
        <p:pic>
          <p:nvPicPr>
            <p:cNvPr id="52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69" y="1315244"/>
              <a:ext cx="9003081" cy="4350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" name="Rectangle 52"/>
            <p:cNvSpPr/>
            <p:nvPr/>
          </p:nvSpPr>
          <p:spPr>
            <a:xfrm>
              <a:off x="7410203" y="1710047"/>
              <a:ext cx="985652" cy="3918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410203" y="2586842"/>
              <a:ext cx="985652" cy="3918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398236" y="3774374"/>
              <a:ext cx="985652" cy="3918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457704" y="1710047"/>
              <a:ext cx="926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2400" b="1" dirty="0" smtClean="0">
                  <a:solidFill>
                    <a:srgbClr val="26AC9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89%</a:t>
              </a:r>
              <a:endParaRPr lang="en-AU" sz="2400" b="1" dirty="0">
                <a:solidFill>
                  <a:srgbClr val="26AC9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469671" y="2598118"/>
              <a:ext cx="926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2400" b="1" dirty="0" smtClean="0">
                  <a:solidFill>
                    <a:srgbClr val="26AC9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75%</a:t>
              </a:r>
              <a:endParaRPr lang="en-AU" sz="2400" b="1" dirty="0">
                <a:solidFill>
                  <a:srgbClr val="26AC9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457704" y="3772395"/>
              <a:ext cx="926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2400" b="1" dirty="0" smtClean="0">
                  <a:solidFill>
                    <a:srgbClr val="26AC9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60%</a:t>
              </a:r>
              <a:endParaRPr lang="en-AU" sz="2400" b="1" dirty="0">
                <a:solidFill>
                  <a:srgbClr val="26AC9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780810" y="1710047"/>
              <a:ext cx="2306040" cy="39556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629967" y="1669549"/>
              <a:ext cx="2522189" cy="4047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5400" b="1" dirty="0" smtClean="0">
                  <a:solidFill>
                    <a:srgbClr val="26AC9C"/>
                  </a:solidFill>
                  <a:latin typeface="Franklin Gothic Demi Cond" panose="020B0706030402020204" pitchFamily="34" charset="0"/>
                  <a:cs typeface="Arial" panose="020B0604020202020204" pitchFamily="34" charset="0"/>
                </a:rPr>
                <a:t>89% </a:t>
              </a:r>
            </a:p>
            <a:p>
              <a:pPr algn="ctr"/>
              <a:r>
                <a:rPr lang="en-AU" sz="1100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the value of liabilities are </a:t>
              </a:r>
            </a:p>
            <a:p>
              <a:pPr algn="ctr"/>
              <a:r>
                <a:rPr lang="en-AU" sz="1100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paid on time</a:t>
              </a:r>
            </a:p>
            <a:p>
              <a:pPr algn="ctr"/>
              <a:endParaRPr lang="en-AU" sz="300" b="1" dirty="0">
                <a:solidFill>
                  <a:srgbClr val="26AC9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AU" sz="800" b="1" dirty="0" smtClean="0">
                <a:solidFill>
                  <a:srgbClr val="26AC9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AU" sz="5400" b="1" dirty="0" smtClean="0">
                  <a:solidFill>
                    <a:srgbClr val="26AC9C"/>
                  </a:solidFill>
                  <a:latin typeface="Franklin Gothic Demi Cond" panose="020B0706030402020204" pitchFamily="34" charset="0"/>
                  <a:cs typeface="Arial" panose="020B0604020202020204" pitchFamily="34" charset="0"/>
                </a:rPr>
                <a:t>75% </a:t>
              </a:r>
            </a:p>
            <a:p>
              <a:pPr algn="ctr"/>
              <a:r>
                <a:rPr lang="en-AU" sz="1100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accounts are paid on time </a:t>
              </a:r>
            </a:p>
            <a:p>
              <a:pPr algn="ctr"/>
              <a:endParaRPr lang="en-AU" sz="3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AU" sz="3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AU" sz="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AU" sz="300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\</a:t>
              </a:r>
            </a:p>
            <a:p>
              <a:pPr algn="ctr"/>
              <a:endParaRPr lang="en-AU" sz="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AU" sz="3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AU" sz="1100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Small </a:t>
              </a:r>
              <a:r>
                <a:rPr lang="en-AU" sz="11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businesses </a:t>
              </a:r>
              <a:r>
                <a:rPr lang="en-AU" sz="1100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are </a:t>
              </a:r>
            </a:p>
            <a:p>
              <a:pPr algn="ctr"/>
              <a:r>
                <a:rPr lang="en-AU" sz="1100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accountable </a:t>
              </a:r>
              <a:r>
                <a:rPr lang="en-AU" sz="11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over </a:t>
              </a:r>
              <a:endParaRPr lang="en-AU" sz="11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AU" sz="5400" b="1" dirty="0" smtClean="0">
                  <a:solidFill>
                    <a:srgbClr val="26AC9C"/>
                  </a:solidFill>
                  <a:latin typeface="Franklin Gothic Demi Cond" panose="020B0706030402020204" pitchFamily="34" charset="0"/>
                  <a:cs typeface="Arial" panose="020B0604020202020204" pitchFamily="34" charset="0"/>
                </a:rPr>
                <a:t>60%</a:t>
              </a:r>
            </a:p>
            <a:p>
              <a:pPr algn="ctr"/>
              <a:r>
                <a:rPr lang="en-AU" sz="1100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total collectable debt</a:t>
              </a:r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6780810" y="3014352"/>
              <a:ext cx="2306040" cy="0"/>
            </a:xfrm>
            <a:prstGeom prst="line">
              <a:avLst/>
            </a:prstGeom>
            <a:ln>
              <a:solidFill>
                <a:srgbClr val="26AC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6767776" y="4188044"/>
              <a:ext cx="2306040" cy="0"/>
            </a:xfrm>
            <a:prstGeom prst="line">
              <a:avLst/>
            </a:prstGeom>
            <a:ln>
              <a:solidFill>
                <a:srgbClr val="26AC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4799943" y="12449472"/>
            <a:ext cx="4458821" cy="1723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0680" y="12310971"/>
            <a:ext cx="4680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>
                <a:solidFill>
                  <a:srgbClr val="266F7E"/>
                </a:solidFill>
              </a:rPr>
              <a:t>Operational Data captured for debt prevention and Future Analytics</a:t>
            </a:r>
            <a:endParaRPr lang="en-AU" sz="1200" b="1" dirty="0">
              <a:solidFill>
                <a:srgbClr val="266F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731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215</Words>
  <Application>Microsoft Office PowerPoint</Application>
  <PresentationFormat>A3 Paper (297x420 mm)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Australian Taxation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uch9v</dc:creator>
  <cp:lastModifiedBy>Ryan, Thomas</cp:lastModifiedBy>
  <cp:revision>57</cp:revision>
  <cp:lastPrinted>2014-10-15T03:45:15Z</cp:lastPrinted>
  <dcterms:created xsi:type="dcterms:W3CDTF">2014-10-07T06:16:41Z</dcterms:created>
  <dcterms:modified xsi:type="dcterms:W3CDTF">2014-10-22T06:00:06Z</dcterms:modified>
</cp:coreProperties>
</file>