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9601200" cy="12801600" type="A3"/>
  <p:notesSz cx="6807200" cy="9939338"/>
  <p:defaultTextStyle>
    <a:defPPr>
      <a:defRPr lang="en-US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6F7E"/>
    <a:srgbClr val="26AC9C"/>
    <a:srgbClr val="2AC0AE"/>
    <a:srgbClr val="3CA2BE"/>
    <a:srgbClr val="D9B109"/>
    <a:srgbClr val="EEAB04"/>
    <a:srgbClr val="D09E0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1266" y="3192"/>
      </p:cViewPr>
      <p:guideLst>
        <p:guide orient="horz" pos="4032"/>
        <p:guide pos="30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3976794"/>
            <a:ext cx="8161020" cy="274404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180" y="7254240"/>
            <a:ext cx="6720840" cy="327152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3718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6706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9248" y="957158"/>
            <a:ext cx="2268616" cy="203877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3397" y="957158"/>
            <a:ext cx="6645831" cy="203877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16541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1247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429" y="8226214"/>
            <a:ext cx="8161020" cy="2542540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429" y="5425865"/>
            <a:ext cx="8161020" cy="2800349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5295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3397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0640" y="5576993"/>
            <a:ext cx="4457224" cy="1576789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99532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865544"/>
            <a:ext cx="4242197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" y="4059766"/>
            <a:ext cx="4242197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277" y="2865544"/>
            <a:ext cx="4243864" cy="1194222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277" y="4059766"/>
            <a:ext cx="4243864" cy="7375738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02926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93844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40458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060" y="509693"/>
            <a:ext cx="3158729" cy="216916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53802" y="509694"/>
            <a:ext cx="5367338" cy="10925811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0060" y="2678854"/>
            <a:ext cx="3158729" cy="8756651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088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81902" y="8961120"/>
            <a:ext cx="5760720" cy="105791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81902" y="1143847"/>
            <a:ext cx="5760720" cy="768096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81902" y="10019031"/>
            <a:ext cx="5760720" cy="1502409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20517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0060" y="512658"/>
            <a:ext cx="8641080" cy="2133600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0060" y="2987041"/>
            <a:ext cx="8641080" cy="8448464"/>
          </a:xfrm>
          <a:prstGeom prst="rect">
            <a:avLst/>
          </a:prstGeom>
        </p:spPr>
        <p:txBody>
          <a:bodyPr vert="horz" lIns="128016" tIns="64008" rIns="128016" bIns="6400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0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57CB3-DDB0-45C6-82F7-48AA24B757D8}" type="datetimeFigureOut">
              <a:rPr lang="en-AU" smtClean="0"/>
              <a:t>22/10/2014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0410" y="11865187"/>
            <a:ext cx="30403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0860" y="11865187"/>
            <a:ext cx="2240280" cy="681567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5A7736-7AA7-4F04-8948-3A2949BB87D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23324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80160" rtl="0" eaLnBrk="1" latinLnBrk="0" hangingPunct="1">
        <a:spcBef>
          <a:spcPct val="0"/>
        </a:spcBef>
        <a:buNone/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0060" indent="-48006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4816" y="31715"/>
            <a:ext cx="2808312" cy="96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424"/>
          <a:stretch/>
        </p:blipFill>
        <p:spPr bwMode="auto">
          <a:xfrm rot="16200000">
            <a:off x="3555320" y="-1414087"/>
            <a:ext cx="2418558" cy="92890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7912"/>
            <a:ext cx="9601200" cy="12801600"/>
          </a:xfrm>
          <a:prstGeom prst="rect">
            <a:avLst/>
          </a:prstGeom>
          <a:noFill/>
          <a:ln w="190500">
            <a:solidFill>
              <a:schemeClr val="tx2">
                <a:lumMod val="7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sp>
        <p:nvSpPr>
          <p:cNvPr id="6" name="TextBox 5"/>
          <p:cNvSpPr txBox="1"/>
          <p:nvPr/>
        </p:nvSpPr>
        <p:spPr>
          <a:xfrm>
            <a:off x="120080" y="140167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4800" b="1" dirty="0" smtClean="0">
                <a:solidFill>
                  <a:schemeClr val="tx2">
                    <a:lumMod val="75000"/>
                  </a:schemeClr>
                </a:solidFill>
                <a:latin typeface="Impact" panose="020B0806030902050204" pitchFamily="34" charset="0"/>
              </a:rPr>
              <a:t>THE</a:t>
            </a:r>
            <a:r>
              <a:rPr lang="en-AU" sz="4800" b="1" dirty="0">
                <a:latin typeface="Impact" panose="020B0806030902050204" pitchFamily="34" charset="0"/>
              </a:rPr>
              <a:t> </a:t>
            </a:r>
            <a:r>
              <a:rPr lang="en-AU" sz="4800" b="1" dirty="0" smtClean="0">
                <a:solidFill>
                  <a:srgbClr val="26AC9C"/>
                </a:solidFill>
                <a:latin typeface="Impact" panose="020B0806030902050204" pitchFamily="34" charset="0"/>
              </a:rPr>
              <a:t>REINVENTION JOURNEY</a:t>
            </a:r>
          </a:p>
          <a:p>
            <a:r>
              <a:rPr lang="en-AU" sz="2400" b="1" dirty="0" smtClean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Dotum" panose="020B0600000101010101" pitchFamily="34" charset="-127"/>
                <a:cs typeface="Arial" panose="020B0604020202020204" pitchFamily="34" charset="0"/>
              </a:rPr>
              <a:t>HOW DATA IS LEADING THE WAY</a:t>
            </a:r>
            <a:endParaRPr lang="en-AU" sz="2400" b="1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Dotum" panose="020B0600000101010101" pitchFamily="34" charset="-127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0080" y="1288232"/>
            <a:ext cx="9256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700" b="1">
                <a:solidFill>
                  <a:schemeClr val="bg1"/>
                </a:solidFill>
              </a:defRPr>
            </a:lvl1pPr>
          </a:lstStyle>
          <a:p>
            <a:pPr algn="l"/>
            <a:r>
              <a:rPr lang="en-AU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Provide self-help </a:t>
            </a:r>
            <a:r>
              <a:rPr lang="en-A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online services and easy payment </a:t>
            </a:r>
            <a:r>
              <a:rPr lang="en-AU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solutions. By using </a:t>
            </a:r>
            <a:r>
              <a:rPr lang="en-A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 smarter </a:t>
            </a:r>
            <a:r>
              <a:rPr lang="en-AU" sz="12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ways, </a:t>
            </a:r>
            <a:r>
              <a:rPr lang="en-AU" sz="12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advancing our analytics capability to optimise our case selection and debt collection.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51262" y="9065096"/>
            <a:ext cx="3497210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OUR DATA ANALYTICS PROCESS</a:t>
            </a:r>
            <a:endParaRPr lang="en-A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51262" y="1792288"/>
            <a:ext cx="9297362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ATO GOALS AND STRATEGIC INTENT</a:t>
            </a:r>
            <a:endParaRPr lang="en-A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1" name="Group 20"/>
          <p:cNvGrpSpPr/>
          <p:nvPr/>
        </p:nvGrpSpPr>
        <p:grpSpPr>
          <a:xfrm>
            <a:off x="229983" y="2267107"/>
            <a:ext cx="3274473" cy="2137214"/>
            <a:chOff x="929238" y="2269352"/>
            <a:chExt cx="3076597" cy="2023533"/>
          </a:xfrm>
        </p:grpSpPr>
        <p:sp>
          <p:nvSpPr>
            <p:cNvPr id="22" name="Freeform 21"/>
            <p:cNvSpPr/>
            <p:nvPr/>
          </p:nvSpPr>
          <p:spPr bwMode="auto">
            <a:xfrm>
              <a:off x="1972406" y="2269352"/>
              <a:ext cx="990263" cy="1126147"/>
            </a:xfrm>
            <a:custGeom>
              <a:avLst/>
              <a:gdLst>
                <a:gd name="connsiteX0" fmla="*/ 923925 w 1851025"/>
                <a:gd name="connsiteY0" fmla="*/ 0 h 2105025"/>
                <a:gd name="connsiteX1" fmla="*/ 1851025 w 1851025"/>
                <a:gd name="connsiteY1" fmla="*/ 527050 h 2105025"/>
                <a:gd name="connsiteX2" fmla="*/ 1851025 w 1851025"/>
                <a:gd name="connsiteY2" fmla="*/ 1577975 h 2105025"/>
                <a:gd name="connsiteX3" fmla="*/ 927100 w 1851025"/>
                <a:gd name="connsiteY3" fmla="*/ 2105025 h 2105025"/>
                <a:gd name="connsiteX4" fmla="*/ 0 w 1851025"/>
                <a:gd name="connsiteY4" fmla="*/ 1581150 h 2105025"/>
                <a:gd name="connsiteX5" fmla="*/ 0 w 1851025"/>
                <a:gd name="connsiteY5" fmla="*/ 530225 h 2105025"/>
                <a:gd name="connsiteX6" fmla="*/ 923925 w 1851025"/>
                <a:gd name="connsiteY6" fmla="*/ 0 h 210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1025" h="2105025">
                  <a:moveTo>
                    <a:pt x="923925" y="0"/>
                  </a:moveTo>
                  <a:lnTo>
                    <a:pt x="1851025" y="527050"/>
                  </a:lnTo>
                  <a:lnTo>
                    <a:pt x="1851025" y="1577975"/>
                  </a:lnTo>
                  <a:lnTo>
                    <a:pt x="927100" y="2105025"/>
                  </a:lnTo>
                  <a:lnTo>
                    <a:pt x="0" y="1581150"/>
                  </a:lnTo>
                  <a:lnTo>
                    <a:pt x="0" y="530225"/>
                  </a:lnTo>
                  <a:lnTo>
                    <a:pt x="923925" y="0"/>
                  </a:lnTo>
                  <a:close/>
                </a:path>
              </a:pathLst>
            </a:custGeom>
            <a:solidFill>
              <a:srgbClr val="266F7E"/>
            </a:solidFill>
            <a:ln w="9525" cap="flat" cmpd="sng" algn="ctr">
              <a:solidFill>
                <a:schemeClr val="accent5">
                  <a:lumMod val="75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127952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AU" sz="14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Calibri" panose="020F0502020204030204" pitchFamily="34" charset="0"/>
                  <a:cs typeface="Calibri" panose="020F0502020204030204" pitchFamily="34" charset="0"/>
                </a:rPr>
                <a:t>GOALS</a:t>
              </a:r>
            </a:p>
          </p:txBody>
        </p:sp>
        <p:sp>
          <p:nvSpPr>
            <p:cNvPr id="23" name="Freeform 22"/>
            <p:cNvSpPr/>
            <p:nvPr/>
          </p:nvSpPr>
          <p:spPr bwMode="auto">
            <a:xfrm>
              <a:off x="2497245" y="3166738"/>
              <a:ext cx="990263" cy="1126147"/>
            </a:xfrm>
            <a:custGeom>
              <a:avLst/>
              <a:gdLst>
                <a:gd name="connsiteX0" fmla="*/ 923925 w 1851025"/>
                <a:gd name="connsiteY0" fmla="*/ 0 h 2105025"/>
                <a:gd name="connsiteX1" fmla="*/ 1851025 w 1851025"/>
                <a:gd name="connsiteY1" fmla="*/ 527050 h 2105025"/>
                <a:gd name="connsiteX2" fmla="*/ 1851025 w 1851025"/>
                <a:gd name="connsiteY2" fmla="*/ 1577975 h 2105025"/>
                <a:gd name="connsiteX3" fmla="*/ 927100 w 1851025"/>
                <a:gd name="connsiteY3" fmla="*/ 2105025 h 2105025"/>
                <a:gd name="connsiteX4" fmla="*/ 0 w 1851025"/>
                <a:gd name="connsiteY4" fmla="*/ 1581150 h 2105025"/>
                <a:gd name="connsiteX5" fmla="*/ 0 w 1851025"/>
                <a:gd name="connsiteY5" fmla="*/ 530225 h 2105025"/>
                <a:gd name="connsiteX6" fmla="*/ 923925 w 1851025"/>
                <a:gd name="connsiteY6" fmla="*/ 0 h 210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1025" h="2105025">
                  <a:moveTo>
                    <a:pt x="923925" y="0"/>
                  </a:moveTo>
                  <a:lnTo>
                    <a:pt x="1851025" y="527050"/>
                  </a:lnTo>
                  <a:lnTo>
                    <a:pt x="1851025" y="1577975"/>
                  </a:lnTo>
                  <a:lnTo>
                    <a:pt x="927100" y="2105025"/>
                  </a:lnTo>
                  <a:lnTo>
                    <a:pt x="0" y="1581150"/>
                  </a:lnTo>
                  <a:lnTo>
                    <a:pt x="0" y="530225"/>
                  </a:lnTo>
                  <a:lnTo>
                    <a:pt x="923925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79525"/>
              <a:r>
                <a:rPr lang="en-AU" sz="1050" dirty="0" smtClean="0">
                  <a:solidFill>
                    <a:schemeClr val="accent1">
                      <a:lumMod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Purposeful and respectful relationships</a:t>
              </a:r>
              <a:endParaRPr lang="en-AU" sz="105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4" name="Freeform 23"/>
            <p:cNvSpPr/>
            <p:nvPr/>
          </p:nvSpPr>
          <p:spPr bwMode="auto">
            <a:xfrm>
              <a:off x="1454687" y="3166738"/>
              <a:ext cx="990263" cy="1126147"/>
            </a:xfrm>
            <a:custGeom>
              <a:avLst/>
              <a:gdLst>
                <a:gd name="connsiteX0" fmla="*/ 923925 w 1851025"/>
                <a:gd name="connsiteY0" fmla="*/ 0 h 2105025"/>
                <a:gd name="connsiteX1" fmla="*/ 1851025 w 1851025"/>
                <a:gd name="connsiteY1" fmla="*/ 527050 h 2105025"/>
                <a:gd name="connsiteX2" fmla="*/ 1851025 w 1851025"/>
                <a:gd name="connsiteY2" fmla="*/ 1577975 h 2105025"/>
                <a:gd name="connsiteX3" fmla="*/ 927100 w 1851025"/>
                <a:gd name="connsiteY3" fmla="*/ 2105025 h 2105025"/>
                <a:gd name="connsiteX4" fmla="*/ 0 w 1851025"/>
                <a:gd name="connsiteY4" fmla="*/ 1581150 h 2105025"/>
                <a:gd name="connsiteX5" fmla="*/ 0 w 1851025"/>
                <a:gd name="connsiteY5" fmla="*/ 530225 h 2105025"/>
                <a:gd name="connsiteX6" fmla="*/ 923925 w 1851025"/>
                <a:gd name="connsiteY6" fmla="*/ 0 h 210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1025" h="2105025">
                  <a:moveTo>
                    <a:pt x="923925" y="0"/>
                  </a:moveTo>
                  <a:lnTo>
                    <a:pt x="1851025" y="527050"/>
                  </a:lnTo>
                  <a:lnTo>
                    <a:pt x="1851025" y="1577975"/>
                  </a:lnTo>
                  <a:lnTo>
                    <a:pt x="927100" y="2105025"/>
                  </a:lnTo>
                  <a:lnTo>
                    <a:pt x="0" y="1581150"/>
                  </a:lnTo>
                  <a:lnTo>
                    <a:pt x="0" y="530225"/>
                  </a:lnTo>
                  <a:lnTo>
                    <a:pt x="923925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79525"/>
              <a:r>
                <a:rPr lang="en-AU" sz="1050" dirty="0" smtClean="0">
                  <a:solidFill>
                    <a:schemeClr val="accent1">
                      <a:lumMod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Contemporary and tailored service</a:t>
              </a:r>
              <a:endParaRPr lang="en-AU" sz="105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5" name="Freeform 24"/>
            <p:cNvSpPr/>
            <p:nvPr/>
          </p:nvSpPr>
          <p:spPr bwMode="auto">
            <a:xfrm>
              <a:off x="929238" y="2269352"/>
              <a:ext cx="990263" cy="1126147"/>
            </a:xfrm>
            <a:custGeom>
              <a:avLst/>
              <a:gdLst>
                <a:gd name="connsiteX0" fmla="*/ 923925 w 1851025"/>
                <a:gd name="connsiteY0" fmla="*/ 0 h 2105025"/>
                <a:gd name="connsiteX1" fmla="*/ 1851025 w 1851025"/>
                <a:gd name="connsiteY1" fmla="*/ 527050 h 2105025"/>
                <a:gd name="connsiteX2" fmla="*/ 1851025 w 1851025"/>
                <a:gd name="connsiteY2" fmla="*/ 1577975 h 2105025"/>
                <a:gd name="connsiteX3" fmla="*/ 927100 w 1851025"/>
                <a:gd name="connsiteY3" fmla="*/ 2105025 h 2105025"/>
                <a:gd name="connsiteX4" fmla="*/ 0 w 1851025"/>
                <a:gd name="connsiteY4" fmla="*/ 1581150 h 2105025"/>
                <a:gd name="connsiteX5" fmla="*/ 0 w 1851025"/>
                <a:gd name="connsiteY5" fmla="*/ 530225 h 2105025"/>
                <a:gd name="connsiteX6" fmla="*/ 923925 w 1851025"/>
                <a:gd name="connsiteY6" fmla="*/ 0 h 210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1025" h="2105025">
                  <a:moveTo>
                    <a:pt x="923925" y="0"/>
                  </a:moveTo>
                  <a:lnTo>
                    <a:pt x="1851025" y="527050"/>
                  </a:lnTo>
                  <a:lnTo>
                    <a:pt x="1851025" y="1577975"/>
                  </a:lnTo>
                  <a:lnTo>
                    <a:pt x="927100" y="2105025"/>
                  </a:lnTo>
                  <a:lnTo>
                    <a:pt x="0" y="1581150"/>
                  </a:lnTo>
                  <a:lnTo>
                    <a:pt x="0" y="530225"/>
                  </a:lnTo>
                  <a:lnTo>
                    <a:pt x="923925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79525"/>
              <a:r>
                <a:rPr lang="en-AU" sz="1050" dirty="0" smtClean="0">
                  <a:solidFill>
                    <a:schemeClr val="accent1">
                      <a:lumMod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Willing and easy participation</a:t>
              </a:r>
              <a:endParaRPr lang="en-AU" sz="105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6" name="Freeform 25"/>
            <p:cNvSpPr/>
            <p:nvPr/>
          </p:nvSpPr>
          <p:spPr bwMode="auto">
            <a:xfrm>
              <a:off x="3015572" y="2269352"/>
              <a:ext cx="990263" cy="1126147"/>
            </a:xfrm>
            <a:custGeom>
              <a:avLst/>
              <a:gdLst>
                <a:gd name="connsiteX0" fmla="*/ 923925 w 1851025"/>
                <a:gd name="connsiteY0" fmla="*/ 0 h 2105025"/>
                <a:gd name="connsiteX1" fmla="*/ 1851025 w 1851025"/>
                <a:gd name="connsiteY1" fmla="*/ 527050 h 2105025"/>
                <a:gd name="connsiteX2" fmla="*/ 1851025 w 1851025"/>
                <a:gd name="connsiteY2" fmla="*/ 1577975 h 2105025"/>
                <a:gd name="connsiteX3" fmla="*/ 927100 w 1851025"/>
                <a:gd name="connsiteY3" fmla="*/ 2105025 h 2105025"/>
                <a:gd name="connsiteX4" fmla="*/ 0 w 1851025"/>
                <a:gd name="connsiteY4" fmla="*/ 1581150 h 2105025"/>
                <a:gd name="connsiteX5" fmla="*/ 0 w 1851025"/>
                <a:gd name="connsiteY5" fmla="*/ 530225 h 2105025"/>
                <a:gd name="connsiteX6" fmla="*/ 923925 w 1851025"/>
                <a:gd name="connsiteY6" fmla="*/ 0 h 21050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851025" h="2105025">
                  <a:moveTo>
                    <a:pt x="923925" y="0"/>
                  </a:moveTo>
                  <a:lnTo>
                    <a:pt x="1851025" y="527050"/>
                  </a:lnTo>
                  <a:lnTo>
                    <a:pt x="1851025" y="1577975"/>
                  </a:lnTo>
                  <a:lnTo>
                    <a:pt x="927100" y="2105025"/>
                  </a:lnTo>
                  <a:lnTo>
                    <a:pt x="0" y="1581150"/>
                  </a:lnTo>
                  <a:lnTo>
                    <a:pt x="0" y="530225"/>
                  </a:lnTo>
                  <a:lnTo>
                    <a:pt x="923925" y="0"/>
                  </a:lnTo>
                  <a:close/>
                </a:path>
              </a:pathLst>
            </a:custGeom>
            <a:solidFill>
              <a:schemeClr val="bg1"/>
            </a:solidFill>
            <a:ln w="28575" cap="flat" cmpd="sng" algn="ctr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 defTabSz="1279525"/>
              <a:r>
                <a:rPr lang="en-AU" sz="1050" dirty="0" smtClean="0">
                  <a:solidFill>
                    <a:schemeClr val="accent1">
                      <a:lumMod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Professional and productive organisation</a:t>
              </a:r>
              <a:endParaRPr lang="en-AU" sz="1050" dirty="0">
                <a:solidFill>
                  <a:schemeClr val="accent1">
                    <a:lumMod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27" name="Rectangle 26"/>
          <p:cNvSpPr/>
          <p:nvPr/>
        </p:nvSpPr>
        <p:spPr>
          <a:xfrm>
            <a:off x="3549392" y="2168005"/>
            <a:ext cx="578771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1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</a:t>
            </a:r>
            <a:r>
              <a:rPr lang="en-AU" sz="1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in a smarter </a:t>
            </a:r>
            <a:r>
              <a:rPr lang="en-AU" sz="12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ways </a:t>
            </a:r>
            <a:r>
              <a:rPr lang="en-AU" sz="12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improve decisions, services and compliance </a:t>
            </a:r>
            <a:endParaRPr lang="en-AU" sz="12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AU" sz="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Sharing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intelligence and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data with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tax agencies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worldwide to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support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voluntary compliance and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identifying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investigating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tax evasion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Improving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extending our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data matching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and our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pre-filling services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Developing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better-targeted services based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on an understanding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of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taxpayers’ needs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and behaviours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Establishing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 holistic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view of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taxpayer risk to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improve our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service </a:t>
            </a:r>
            <a:endParaRPr lang="en-AU" sz="1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Supporting our transformation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to a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digital enterprise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while ensuring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the integrity </a:t>
            </a: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and availability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of production systems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1200" dirty="0">
                <a:latin typeface="Arial" panose="020B0604020202020204" pitchFamily="34" charset="0"/>
                <a:cs typeface="Arial" panose="020B0604020202020204" pitchFamily="34" charset="0"/>
              </a:rPr>
              <a:t>Enhancing our data mining and analytics capabilities to enable the real time identification of potential risk and appropriate </a:t>
            </a:r>
            <a:r>
              <a:rPr lang="en-AU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responses</a:t>
            </a:r>
            <a:endParaRPr lang="en-AU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780199" y="9065096"/>
            <a:ext cx="5661478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AU" sz="1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DEBT APPLICATION</a:t>
            </a:r>
            <a:endParaRPr lang="en-AU" sz="1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3704745" y="9065096"/>
            <a:ext cx="19182" cy="36004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615" y="9425135"/>
            <a:ext cx="5481489" cy="31966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128" y="9448204"/>
            <a:ext cx="2664296" cy="31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0" name="Group 9"/>
          <p:cNvGrpSpPr/>
          <p:nvPr/>
        </p:nvGrpSpPr>
        <p:grpSpPr>
          <a:xfrm>
            <a:off x="268717" y="4519513"/>
            <a:ext cx="9068387" cy="4401567"/>
            <a:chOff x="83769" y="1315244"/>
            <a:chExt cx="9068387" cy="4401567"/>
          </a:xfrm>
        </p:grpSpPr>
        <p:pic>
          <p:nvPicPr>
            <p:cNvPr id="52" name="Picture 4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3769" y="1315244"/>
              <a:ext cx="9003081" cy="43504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Rectangle 52"/>
            <p:cNvSpPr/>
            <p:nvPr/>
          </p:nvSpPr>
          <p:spPr>
            <a:xfrm>
              <a:off x="7410203" y="1710047"/>
              <a:ext cx="985652" cy="3918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 dirty="0"/>
            </a:p>
          </p:txBody>
        </p:sp>
        <p:sp>
          <p:nvSpPr>
            <p:cNvPr id="54" name="Rectangle 53"/>
            <p:cNvSpPr/>
            <p:nvPr/>
          </p:nvSpPr>
          <p:spPr>
            <a:xfrm>
              <a:off x="7410203" y="2586842"/>
              <a:ext cx="985652" cy="3918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398236" y="3774374"/>
              <a:ext cx="985652" cy="391885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457704" y="1710047"/>
              <a:ext cx="92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400" b="1" dirty="0" smtClean="0">
                  <a:solidFill>
                    <a:srgbClr val="26AC9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89%</a:t>
              </a:r>
              <a:endParaRPr lang="en-AU" sz="2400" b="1" dirty="0">
                <a:solidFill>
                  <a:srgbClr val="26AC9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469671" y="2598118"/>
              <a:ext cx="92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400" b="1" dirty="0" smtClean="0">
                  <a:solidFill>
                    <a:srgbClr val="26AC9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75%</a:t>
              </a:r>
              <a:endParaRPr lang="en-AU" sz="2400" b="1" dirty="0">
                <a:solidFill>
                  <a:srgbClr val="26AC9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457704" y="3772395"/>
              <a:ext cx="92618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400" b="1" dirty="0" smtClean="0">
                  <a:solidFill>
                    <a:srgbClr val="26AC9C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60%</a:t>
              </a:r>
              <a:endParaRPr lang="en-AU" sz="2400" b="1" dirty="0">
                <a:solidFill>
                  <a:srgbClr val="26AC9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6780810" y="1710047"/>
              <a:ext cx="2306040" cy="395561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AU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6629967" y="1669549"/>
              <a:ext cx="2522189" cy="404726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5400" b="1" dirty="0" smtClean="0">
                  <a:solidFill>
                    <a:srgbClr val="26AC9C"/>
                  </a:solidFill>
                  <a:latin typeface="Franklin Gothic Demi Cond" panose="020B0706030402020204" pitchFamily="34" charset="0"/>
                  <a:cs typeface="Arial" panose="020B0604020202020204" pitchFamily="34" charset="0"/>
                </a:rPr>
                <a:t>89% </a:t>
              </a: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the value of liabilities are </a:t>
              </a: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paid on time</a:t>
              </a:r>
            </a:p>
            <a:p>
              <a:pPr algn="ctr"/>
              <a:endParaRPr lang="en-AU" sz="300" b="1" dirty="0">
                <a:solidFill>
                  <a:srgbClr val="26AC9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AU" sz="800" b="1" dirty="0" smtClean="0">
                <a:solidFill>
                  <a:srgbClr val="26AC9C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AU" sz="5400" b="1" dirty="0" smtClean="0">
                  <a:solidFill>
                    <a:srgbClr val="26AC9C"/>
                  </a:solidFill>
                  <a:latin typeface="Franklin Gothic Demi Cond" panose="020B0706030402020204" pitchFamily="34" charset="0"/>
                  <a:cs typeface="Arial" panose="020B0604020202020204" pitchFamily="34" charset="0"/>
                </a:rPr>
                <a:t>75% </a:t>
              </a: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accounts are paid on time </a:t>
              </a:r>
            </a:p>
            <a:p>
              <a:pPr algn="ctr"/>
              <a:endParaRPr lang="en-AU" sz="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AU" sz="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AU" sz="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AU" sz="3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\</a:t>
              </a:r>
            </a:p>
            <a:p>
              <a:pPr algn="ctr"/>
              <a:endParaRPr lang="en-AU" sz="3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endParaRPr lang="en-AU" sz="3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Small </a:t>
              </a:r>
              <a:r>
                <a:rPr lang="en-AU" sz="11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businesses </a:t>
              </a:r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are </a:t>
              </a: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accountable </a:t>
              </a:r>
              <a:r>
                <a:rPr lang="en-AU" sz="1100" dirty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for over </a:t>
              </a:r>
              <a:endParaRPr lang="en-AU" sz="11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/>
              <a:r>
                <a:rPr lang="en-AU" sz="5400" b="1" dirty="0" smtClean="0">
                  <a:solidFill>
                    <a:srgbClr val="26AC9C"/>
                  </a:solidFill>
                  <a:latin typeface="Franklin Gothic Demi Cond" panose="020B0706030402020204" pitchFamily="34" charset="0"/>
                  <a:cs typeface="Arial" panose="020B0604020202020204" pitchFamily="34" charset="0"/>
                </a:rPr>
                <a:t>60%</a:t>
              </a:r>
            </a:p>
            <a:p>
              <a:pPr algn="ctr"/>
              <a:r>
                <a:rPr lang="en-AU" sz="1100" dirty="0" smtClean="0">
                  <a:solidFill>
                    <a:schemeClr val="tx2">
                      <a:lumMod val="75000"/>
                    </a:schemeClr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of total collectable debt</a:t>
              </a:r>
            </a:p>
          </p:txBody>
        </p:sp>
        <p:cxnSp>
          <p:nvCxnSpPr>
            <p:cNvPr id="82" name="Straight Connector 81"/>
            <p:cNvCxnSpPr/>
            <p:nvPr/>
          </p:nvCxnSpPr>
          <p:spPr>
            <a:xfrm>
              <a:off x="6780810" y="3014352"/>
              <a:ext cx="2306040" cy="0"/>
            </a:xfrm>
            <a:prstGeom prst="line">
              <a:avLst/>
            </a:prstGeom>
            <a:ln>
              <a:solidFill>
                <a:srgbClr val="26AC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>
              <a:off x="6767776" y="4188044"/>
              <a:ext cx="2306040" cy="0"/>
            </a:xfrm>
            <a:prstGeom prst="line">
              <a:avLst/>
            </a:prstGeom>
            <a:ln>
              <a:solidFill>
                <a:srgbClr val="26AC9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Rectangle 7"/>
          <p:cNvSpPr/>
          <p:nvPr/>
        </p:nvSpPr>
        <p:spPr>
          <a:xfrm>
            <a:off x="4799943" y="12449472"/>
            <a:ext cx="4458821" cy="17236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920680" y="12310971"/>
            <a:ext cx="46805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1200" b="1" dirty="0" smtClean="0">
                <a:solidFill>
                  <a:srgbClr val="266F7E"/>
                </a:solidFill>
              </a:rPr>
              <a:t>Operational Data captured for debt prevention and Future Analytics</a:t>
            </a:r>
            <a:endParaRPr lang="en-AU" sz="1200" b="1" dirty="0">
              <a:solidFill>
                <a:srgbClr val="266F7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731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1557</TotalTime>
  <Words>215</Words>
  <Application>Microsoft Office PowerPoint</Application>
  <PresentationFormat>A3 Paper (297x420 mm)</PresentationFormat>
  <Paragraphs>40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Australian Taxation Office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uch9v</dc:creator>
  <cp:lastModifiedBy>Ryan, Thomas</cp:lastModifiedBy>
  <cp:revision>57</cp:revision>
  <cp:lastPrinted>2014-10-15T03:45:15Z</cp:lastPrinted>
  <dcterms:created xsi:type="dcterms:W3CDTF">2014-10-07T06:16:41Z</dcterms:created>
  <dcterms:modified xsi:type="dcterms:W3CDTF">2014-10-22T06:00:06Z</dcterms:modified>
</cp:coreProperties>
</file>